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65" r:id="rId5"/>
    <p:sldId id="266" r:id="rId6"/>
    <p:sldId id="259" r:id="rId7"/>
    <p:sldId id="260" r:id="rId8"/>
    <p:sldId id="261" r:id="rId9"/>
    <p:sldId id="267" r:id="rId10"/>
    <p:sldId id="268"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4660"/>
  </p:normalViewPr>
  <p:slideViewPr>
    <p:cSldViewPr>
      <p:cViewPr varScale="1">
        <p:scale>
          <a:sx n="63" d="100"/>
          <a:sy n="63" d="100"/>
        </p:scale>
        <p:origin x="138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D4DDDC-BF6D-463E-994B-B1E9AC82CD9F}" type="datetimeFigureOut">
              <a:rPr lang="ar-IQ" smtClean="0"/>
              <a:t>28/10/1445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295708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D4DDDC-BF6D-463E-994B-B1E9AC82CD9F}" type="datetimeFigureOut">
              <a:rPr lang="ar-IQ" smtClean="0"/>
              <a:t>28/10/1445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1695911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1D4DDDC-BF6D-463E-994B-B1E9AC82CD9F}" type="datetimeFigureOut">
              <a:rPr lang="ar-IQ" smtClean="0"/>
              <a:t>28/10/1445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2094498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1D4DDDC-BF6D-463E-994B-B1E9AC82CD9F}" type="datetimeFigureOut">
              <a:rPr lang="ar-IQ" smtClean="0"/>
              <a:t>28/10/1445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974A73D-6E70-46BE-B654-1CEDFC971A15}" type="slidenum">
              <a:rPr lang="ar-IQ" smtClean="0"/>
              <a:t>‹#›</a:t>
            </a:fld>
            <a:endParaRPr lang="ar-IQ"/>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88312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D4DDDC-BF6D-463E-994B-B1E9AC82CD9F}" type="datetimeFigureOut">
              <a:rPr lang="ar-IQ" smtClean="0"/>
              <a:t>28/10/1445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3442903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1D4DDDC-BF6D-463E-994B-B1E9AC82CD9F}" type="datetimeFigureOut">
              <a:rPr lang="ar-IQ" smtClean="0"/>
              <a:t>28/10/1445</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226017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1D4DDDC-BF6D-463E-994B-B1E9AC82CD9F}" type="datetimeFigureOut">
              <a:rPr lang="ar-IQ" smtClean="0"/>
              <a:t>28/10/1445</a:t>
            </a:fld>
            <a:endParaRPr lang="ar-IQ"/>
          </a:p>
        </p:txBody>
      </p:sp>
      <p:sp>
        <p:nvSpPr>
          <p:cNvPr id="4"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2036412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4DDDC-BF6D-463E-994B-B1E9AC82CD9F}" type="datetimeFigureOut">
              <a:rPr lang="ar-IQ" smtClean="0"/>
              <a:t>28/10/1445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190154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D4DDDC-BF6D-463E-994B-B1E9AC82CD9F}" type="datetimeFigureOut">
              <a:rPr lang="ar-IQ" smtClean="0"/>
              <a:t>28/10/1445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11972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1D4DDDC-BF6D-463E-994B-B1E9AC82CD9F}" type="datetimeFigureOut">
              <a:rPr lang="ar-IQ" smtClean="0"/>
              <a:t>28/10/1445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29212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D4DDDC-BF6D-463E-994B-B1E9AC82CD9F}" type="datetimeFigureOut">
              <a:rPr lang="ar-IQ" smtClean="0"/>
              <a:t>28/10/1445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219849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D4DDDC-BF6D-463E-994B-B1E9AC82CD9F}" type="datetimeFigureOut">
              <a:rPr lang="ar-IQ" smtClean="0"/>
              <a:t>28/10/1445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2781047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D4DDDC-BF6D-463E-994B-B1E9AC82CD9F}" type="datetimeFigureOut">
              <a:rPr lang="ar-IQ" smtClean="0"/>
              <a:t>28/10/1445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100574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1D4DDDC-BF6D-463E-994B-B1E9AC82CD9F}" type="datetimeFigureOut">
              <a:rPr lang="ar-IQ" smtClean="0"/>
              <a:t>28/10/1445</a:t>
            </a:fld>
            <a:endParaRPr lang="ar-IQ"/>
          </a:p>
        </p:txBody>
      </p:sp>
      <p:sp>
        <p:nvSpPr>
          <p:cNvPr id="5" name="Footer Placeholder 3"/>
          <p:cNvSpPr>
            <a:spLocks noGrp="1"/>
          </p:cNvSpPr>
          <p:nvPr>
            <p:ph type="ftr" sz="quarter" idx="11"/>
          </p:nvPr>
        </p:nvSpPr>
        <p:spPr/>
        <p:txBody>
          <a:bodyPr/>
          <a:lstStyle/>
          <a:p>
            <a:endParaRPr lang="ar-IQ"/>
          </a:p>
        </p:txBody>
      </p:sp>
      <p:sp>
        <p:nvSpPr>
          <p:cNvPr id="6" name="Slide Number Placeholder 4"/>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407608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1D4DDDC-BF6D-463E-994B-B1E9AC82CD9F}" type="datetimeFigureOut">
              <a:rPr lang="ar-IQ" smtClean="0"/>
              <a:t>28/10/1445</a:t>
            </a:fld>
            <a:endParaRPr lang="ar-IQ"/>
          </a:p>
        </p:txBody>
      </p:sp>
      <p:sp>
        <p:nvSpPr>
          <p:cNvPr id="5" name="Footer Placeholder 2"/>
          <p:cNvSpPr>
            <a:spLocks noGrp="1"/>
          </p:cNvSpPr>
          <p:nvPr>
            <p:ph type="ftr" sz="quarter" idx="11"/>
          </p:nvPr>
        </p:nvSpPr>
        <p:spPr/>
        <p:txBody>
          <a:bodyPr/>
          <a:lstStyle/>
          <a:p>
            <a:endParaRPr lang="ar-IQ"/>
          </a:p>
        </p:txBody>
      </p:sp>
      <p:sp>
        <p:nvSpPr>
          <p:cNvPr id="6" name="Slide Number Placeholder 3"/>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915047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1D4DDDC-BF6D-463E-994B-B1E9AC82CD9F}" type="datetimeFigureOut">
              <a:rPr lang="ar-IQ" smtClean="0"/>
              <a:t>28/10/1445</a:t>
            </a:fld>
            <a:endParaRPr lang="ar-IQ"/>
          </a:p>
        </p:txBody>
      </p:sp>
      <p:sp>
        <p:nvSpPr>
          <p:cNvPr id="5" name="Footer Placeholder 5"/>
          <p:cNvSpPr>
            <a:spLocks noGrp="1"/>
          </p:cNvSpPr>
          <p:nvPr>
            <p:ph type="ftr" sz="quarter" idx="11"/>
          </p:nvPr>
        </p:nvSpPr>
        <p:spPr/>
        <p:txBody>
          <a:bodyPr/>
          <a:lstStyle/>
          <a:p>
            <a:endParaRPr lang="ar-IQ"/>
          </a:p>
        </p:txBody>
      </p:sp>
      <p:sp>
        <p:nvSpPr>
          <p:cNvPr id="6" name="Slide Number Placeholder 6"/>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117494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D4DDDC-BF6D-463E-994B-B1E9AC82CD9F}" type="datetimeFigureOut">
              <a:rPr lang="ar-IQ" smtClean="0"/>
              <a:t>28/10/1445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974A73D-6E70-46BE-B654-1CEDFC971A15}" type="slidenum">
              <a:rPr lang="ar-IQ" smtClean="0"/>
              <a:t>‹#›</a:t>
            </a:fld>
            <a:endParaRPr lang="ar-IQ"/>
          </a:p>
        </p:txBody>
      </p:sp>
    </p:spTree>
    <p:extLst>
      <p:ext uri="{BB962C8B-B14F-4D97-AF65-F5344CB8AC3E}">
        <p14:creationId xmlns:p14="http://schemas.microsoft.com/office/powerpoint/2010/main" val="1021165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1D4DDDC-BF6D-463E-994B-B1E9AC82CD9F}" type="datetimeFigureOut">
              <a:rPr lang="ar-IQ" smtClean="0"/>
              <a:t>28/10/1445</a:t>
            </a:fld>
            <a:endParaRPr lang="ar-IQ"/>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ar-IQ"/>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974A73D-6E70-46BE-B654-1CEDFC971A15}" type="slidenum">
              <a:rPr lang="ar-IQ" smtClean="0"/>
              <a:t>‹#›</a:t>
            </a:fld>
            <a:endParaRPr lang="ar-IQ"/>
          </a:p>
        </p:txBody>
      </p:sp>
    </p:spTree>
    <p:extLst>
      <p:ext uri="{BB962C8B-B14F-4D97-AF65-F5344CB8AC3E}">
        <p14:creationId xmlns:p14="http://schemas.microsoft.com/office/powerpoint/2010/main" val="29390520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714488"/>
            <a:ext cx="7772400" cy="4018767"/>
          </a:xfrm>
        </p:spPr>
        <p:txBody>
          <a:bodyPr>
            <a:normAutofit fontScale="90000"/>
          </a:bodyPr>
          <a:lstStyle/>
          <a:p>
            <a:pPr lvl="0"/>
            <a:br>
              <a:rPr kumimoji="0" lang="en-US"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br>
            <a:br>
              <a:rPr kumimoji="0" lang="en-US"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br>
            <a:br>
              <a:rPr kumimoji="0" lang="en-US"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br>
            <a:br>
              <a:rPr kumimoji="0" lang="en-US"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br>
            <a:r>
              <a:rPr kumimoji="0" lang="en-US"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Echinococcosis</a:t>
            </a:r>
            <a:br>
              <a:rPr kumimoji="0" lang="en-US"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br>
            <a:r>
              <a:rPr lang="en-US" b="1" i="1" dirty="0">
                <a:latin typeface="Times New Roman" pitchFamily="18" charset="0"/>
                <a:ea typeface="Calibri" pitchFamily="34" charset="0"/>
                <a:cs typeface="Times New Roman" pitchFamily="18" charset="0"/>
              </a:rPr>
              <a:t>by Dr. Hussein </a:t>
            </a:r>
            <a:r>
              <a:rPr lang="en-US" b="1" i="1" dirty="0" err="1">
                <a:latin typeface="Times New Roman" pitchFamily="18" charset="0"/>
                <a:ea typeface="Calibri" pitchFamily="34" charset="0"/>
                <a:cs typeface="Times New Roman" pitchFamily="18" charset="0"/>
              </a:rPr>
              <a:t>AlNaji</a:t>
            </a:r>
            <a:r>
              <a:rPr kumimoji="0" lang="en-US"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br>
              <a:rPr kumimoji="0" lang="en-US" b="0" i="0" u="none" strike="noStrike" cap="none" normalizeH="0" baseline="0" dirty="0">
                <a:ln>
                  <a:noFill/>
                </a:ln>
                <a:solidFill>
                  <a:schemeClr val="tx1"/>
                </a:solidFill>
                <a:effectLst/>
                <a:latin typeface="Times New Roman" pitchFamily="18" charset="0"/>
                <a:cs typeface="Times New Roman" pitchFamily="18" charset="0"/>
              </a:rPr>
            </a:b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5C21A3-145A-98E4-DC8E-2D4D16F62347}"/>
              </a:ext>
            </a:extLst>
          </p:cNvPr>
          <p:cNvSpPr txBox="1"/>
          <p:nvPr/>
        </p:nvSpPr>
        <p:spPr>
          <a:xfrm>
            <a:off x="251520" y="116632"/>
            <a:ext cx="8640960" cy="5565947"/>
          </a:xfrm>
          <a:prstGeom prst="rect">
            <a:avLst/>
          </a:prstGeom>
          <a:noFill/>
        </p:spPr>
        <p:txBody>
          <a:bodyPr wrap="square">
            <a:spAutoFit/>
          </a:bodyPr>
          <a:lstStyle/>
          <a:p>
            <a:pPr algn="just" rtl="0">
              <a:lnSpc>
                <a:spcPct val="150000"/>
              </a:lnSpc>
            </a:pPr>
            <a:r>
              <a:rPr lang="en-US" sz="2400" b="0" i="0" dirty="0">
                <a:effectLst/>
                <a:latin typeface="Times New Roman" panose="02020603050405020304" pitchFamily="18" charset="0"/>
                <a:cs typeface="Times New Roman" panose="02020603050405020304" pitchFamily="18" charset="0"/>
              </a:rPr>
              <a:t>Treatment</a:t>
            </a:r>
          </a:p>
          <a:p>
            <a:pPr algn="just" rtl="0">
              <a:lnSpc>
                <a:spcPct val="150000"/>
              </a:lnSpc>
            </a:pPr>
            <a:r>
              <a:rPr lang="en-US" sz="2400" b="0" i="0" dirty="0">
                <a:effectLst/>
                <a:latin typeface="Times New Roman" panose="02020603050405020304" pitchFamily="18" charset="0"/>
                <a:cs typeface="Times New Roman" panose="02020603050405020304" pitchFamily="18" charset="0"/>
              </a:rPr>
              <a:t>Both cystic echinococcosis and alveolar echinococcosis are often expensive and complicated to treat, sometimes requiring extensive surgery and/or prolonged drug therapy. There are 4 options for the treatment of cystic echinococcosis:</a:t>
            </a:r>
          </a:p>
          <a:p>
            <a:pPr algn="just" rtl="0">
              <a:lnSpc>
                <a:spcPct val="150000"/>
              </a:lnSpc>
            </a:pPr>
            <a:r>
              <a:rPr lang="en-US" sz="2400" b="0" i="0" dirty="0">
                <a:effectLst/>
                <a:latin typeface="Times New Roman" panose="02020603050405020304" pitchFamily="18" charset="0"/>
                <a:cs typeface="Times New Roman" panose="02020603050405020304" pitchFamily="18" charset="0"/>
              </a:rPr>
              <a:t>1- percutaneous treatment of the hydatid cysts with the PAIR (Puncture, Aspiration, Injection, Re-aspiration) technique;</a:t>
            </a:r>
          </a:p>
          <a:p>
            <a:pPr algn="just" rtl="0">
              <a:lnSpc>
                <a:spcPct val="150000"/>
              </a:lnSpc>
            </a:pPr>
            <a:r>
              <a:rPr lang="en-US" sz="2400" dirty="0">
                <a:latin typeface="Times New Roman" panose="02020603050405020304" pitchFamily="18" charset="0"/>
                <a:cs typeface="Times New Roman" panose="02020603050405020304" pitchFamily="18" charset="0"/>
              </a:rPr>
              <a:t>2- </a:t>
            </a:r>
            <a:r>
              <a:rPr lang="en-US" sz="2400" b="0" i="0" dirty="0">
                <a:effectLst/>
                <a:latin typeface="Times New Roman" panose="02020603050405020304" pitchFamily="18" charset="0"/>
                <a:cs typeface="Times New Roman" panose="02020603050405020304" pitchFamily="18" charset="0"/>
              </a:rPr>
              <a:t>surgery</a:t>
            </a:r>
            <a:endParaRPr lang="en-US" sz="2400" dirty="0">
              <a:latin typeface="Times New Roman" panose="02020603050405020304" pitchFamily="18" charset="0"/>
              <a:cs typeface="Times New Roman" panose="02020603050405020304" pitchFamily="18" charset="0"/>
            </a:endParaRPr>
          </a:p>
          <a:p>
            <a:pPr algn="just" rtl="0">
              <a:lnSpc>
                <a:spcPct val="150000"/>
              </a:lnSpc>
            </a:pPr>
            <a:r>
              <a:rPr lang="en-US" sz="2400" b="0" i="0" dirty="0">
                <a:effectLst/>
                <a:latin typeface="Times New Roman" panose="02020603050405020304" pitchFamily="18" charset="0"/>
                <a:cs typeface="Times New Roman" panose="02020603050405020304" pitchFamily="18" charset="0"/>
              </a:rPr>
              <a:t>3- anti-infective drug treatment</a:t>
            </a:r>
          </a:p>
          <a:p>
            <a:pPr algn="just" rtl="0">
              <a:lnSpc>
                <a:spcPct val="150000"/>
              </a:lnSpc>
            </a:pPr>
            <a:r>
              <a:rPr lang="en-US" sz="2400" dirty="0">
                <a:latin typeface="Times New Roman" panose="02020603050405020304" pitchFamily="18" charset="0"/>
                <a:cs typeface="Times New Roman" panose="02020603050405020304" pitchFamily="18" charset="0"/>
              </a:rPr>
              <a:t>4- </a:t>
            </a:r>
            <a:r>
              <a:rPr lang="en-US" sz="2400" b="0" i="0" dirty="0">
                <a:effectLst/>
                <a:latin typeface="Times New Roman" panose="02020603050405020304" pitchFamily="18" charset="0"/>
                <a:cs typeface="Times New Roman" panose="02020603050405020304" pitchFamily="18" charset="0"/>
              </a:rPr>
              <a:t>“watch and wait”.</a:t>
            </a:r>
          </a:p>
        </p:txBody>
      </p:sp>
    </p:spTree>
    <p:extLst>
      <p:ext uri="{BB962C8B-B14F-4D97-AF65-F5344CB8AC3E}">
        <p14:creationId xmlns:p14="http://schemas.microsoft.com/office/powerpoint/2010/main" val="293325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DA2AAE-4AA7-8D7D-6ADE-342CD9119DCC}"/>
              </a:ext>
            </a:extLst>
          </p:cNvPr>
          <p:cNvPicPr>
            <a:picLocks noChangeAspect="1"/>
          </p:cNvPicPr>
          <p:nvPr/>
        </p:nvPicPr>
        <p:blipFill>
          <a:blip r:embed="rId2"/>
          <a:stretch>
            <a:fillRect/>
          </a:stretch>
        </p:blipFill>
        <p:spPr>
          <a:xfrm>
            <a:off x="0" y="0"/>
            <a:ext cx="9144000" cy="6000750"/>
          </a:xfrm>
          <a:prstGeom prst="rect">
            <a:avLst/>
          </a:prstGeom>
        </p:spPr>
      </p:pic>
      <p:sp>
        <p:nvSpPr>
          <p:cNvPr id="5" name="TextBox 4">
            <a:extLst>
              <a:ext uri="{FF2B5EF4-FFF2-40B4-BE49-F238E27FC236}">
                <a16:creationId xmlns:a16="http://schemas.microsoft.com/office/drawing/2014/main" id="{59EEB8D8-BC91-3643-A9FF-9D56B78E2500}"/>
              </a:ext>
            </a:extLst>
          </p:cNvPr>
          <p:cNvSpPr txBox="1"/>
          <p:nvPr/>
        </p:nvSpPr>
        <p:spPr>
          <a:xfrm>
            <a:off x="1907704" y="6000750"/>
            <a:ext cx="6120680"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T H A N K   Y O U  </a:t>
            </a:r>
          </a:p>
        </p:txBody>
      </p:sp>
    </p:spTree>
    <p:extLst>
      <p:ext uri="{BB962C8B-B14F-4D97-AF65-F5344CB8AC3E}">
        <p14:creationId xmlns:p14="http://schemas.microsoft.com/office/powerpoint/2010/main" val="2007200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311071"/>
            <a:ext cx="8784976" cy="61199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1"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ETIOLOGY</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Echinococcosis is a parasitic disease caused by infection with tiny tapeworms of the genus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Echinocococcus</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Echinococcosis is classified as either cystic echinococcosis or alveolar echinococcosis.</a:t>
            </a: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Cystic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echinocccosis</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(CE), also known as hydatid disease, is caused by infection with the larval stage of Echinococcus </a:t>
            </a:r>
            <a:r>
              <a:rPr kumimoji="0" lang="en-US" sz="2400" b="0" i="0" u="none" strike="noStrike" cap="none" normalizeH="0" baseline="0" dirty="0" err="1">
                <a:ln>
                  <a:noFill/>
                </a:ln>
                <a:solidFill>
                  <a:schemeClr val="tx1"/>
                </a:solidFill>
                <a:effectLst/>
                <a:latin typeface="Times New Roman" pitchFamily="18" charset="0"/>
                <a:ea typeface="Calibri" pitchFamily="34" charset="0"/>
                <a:cs typeface="Times New Roman" pitchFamily="18" charset="0"/>
              </a:rPr>
              <a:t>granulosus</a:t>
            </a:r>
            <a:r>
              <a:rPr kumimoji="0" lang="en-US" sz="24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 ~2–7 millimeter long tapeworm found in dogs (definitive host) and sheep, cattle, goats, and pigs (intermediate hosts). Although most infections in humans are asymptomatic, CE causes harmful, slowly enlarging cysts in the liver, lungs, and other organs that often grow unnoticed and neglected for years.</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51520" y="393630"/>
            <a:ext cx="8640960" cy="55659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1" u="none" strike="noStrike" cap="none" normalizeH="0" baseline="0" dirty="0">
                <a:ln>
                  <a:noFill/>
                </a:ln>
                <a:effectLst/>
                <a:latin typeface="Times New Roman" pitchFamily="18" charset="0"/>
                <a:ea typeface="Calibri" pitchFamily="34" charset="0"/>
                <a:cs typeface="Times New Roman" pitchFamily="18" charset="0"/>
              </a:rPr>
              <a:t>Causal Agents</a:t>
            </a:r>
          </a:p>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u="none" strike="noStrike" cap="none" normalizeH="0" baseline="0" dirty="0">
                <a:ln>
                  <a:noFill/>
                </a:ln>
                <a:effectLst/>
                <a:latin typeface="Times New Roman" pitchFamily="18" charset="0"/>
                <a:ea typeface="Calibri" pitchFamily="34" charset="0"/>
                <a:cs typeface="Times New Roman" pitchFamily="18" charset="0"/>
              </a:rPr>
              <a:t>Human echinococcosis is a zoonotic disease (a disease that is transmitted to humans from animals) that is caused by parasites, namely tapeworms of the genus Echinococcus. Echinococcosis occurs in 4 forms:</a:t>
            </a:r>
          </a:p>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u="none" strike="noStrike" cap="none" normalizeH="0" baseline="0" dirty="0">
                <a:ln>
                  <a:noFill/>
                </a:ln>
                <a:effectLst/>
                <a:latin typeface="Times New Roman" pitchFamily="18" charset="0"/>
                <a:ea typeface="Calibri" pitchFamily="34" charset="0"/>
                <a:cs typeface="Times New Roman" pitchFamily="18" charset="0"/>
              </a:rPr>
              <a:t>1- Cystic echinococcosis, also known as hydatid disease or </a:t>
            </a:r>
            <a:r>
              <a:rPr kumimoji="0" lang="en-US" sz="2400" u="none" strike="noStrike" cap="none" normalizeH="0" baseline="0" dirty="0" err="1">
                <a:ln>
                  <a:noFill/>
                </a:ln>
                <a:effectLst/>
                <a:latin typeface="Times New Roman" pitchFamily="18" charset="0"/>
                <a:ea typeface="Calibri" pitchFamily="34" charset="0"/>
                <a:cs typeface="Times New Roman" pitchFamily="18" charset="0"/>
              </a:rPr>
              <a:t>hydatidosis</a:t>
            </a:r>
            <a:r>
              <a:rPr kumimoji="0" lang="en-US" sz="2400" u="none" strike="noStrike" cap="none" normalizeH="0" baseline="0" dirty="0">
                <a:ln>
                  <a:noFill/>
                </a:ln>
                <a:effectLst/>
                <a:latin typeface="Times New Roman" pitchFamily="18" charset="0"/>
                <a:ea typeface="Calibri" pitchFamily="34" charset="0"/>
                <a:cs typeface="Times New Roman" pitchFamily="18" charset="0"/>
              </a:rPr>
              <a:t>, caused by infection with a species complex </a:t>
            </a:r>
            <a:r>
              <a:rPr kumimoji="0" lang="en-US" sz="2400" u="none" strike="noStrike" cap="none" normalizeH="0" baseline="0" dirty="0" err="1">
                <a:ln>
                  <a:noFill/>
                </a:ln>
                <a:effectLst/>
                <a:latin typeface="Times New Roman" pitchFamily="18" charset="0"/>
                <a:ea typeface="Calibri" pitchFamily="34" charset="0"/>
                <a:cs typeface="Times New Roman" pitchFamily="18" charset="0"/>
              </a:rPr>
              <a:t>centred</a:t>
            </a:r>
            <a:r>
              <a:rPr kumimoji="0" lang="en-US" sz="2400" u="none" strike="noStrike" cap="none" normalizeH="0" baseline="0" dirty="0">
                <a:ln>
                  <a:noFill/>
                </a:ln>
                <a:effectLst/>
                <a:latin typeface="Times New Roman" pitchFamily="18" charset="0"/>
                <a:ea typeface="Calibri" pitchFamily="34" charset="0"/>
                <a:cs typeface="Times New Roman" pitchFamily="18" charset="0"/>
              </a:rPr>
              <a:t> on Echinococcus </a:t>
            </a:r>
            <a:r>
              <a:rPr kumimoji="0" lang="en-US" sz="2400" u="none" strike="noStrike" cap="none" normalizeH="0" baseline="0" dirty="0" err="1">
                <a:ln>
                  <a:noFill/>
                </a:ln>
                <a:effectLst/>
                <a:latin typeface="Times New Roman" pitchFamily="18" charset="0"/>
                <a:ea typeface="Calibri" pitchFamily="34" charset="0"/>
                <a:cs typeface="Times New Roman" pitchFamily="18" charset="0"/>
              </a:rPr>
              <a:t>granulosus</a:t>
            </a:r>
            <a:r>
              <a:rPr kumimoji="0" lang="en-US" sz="2400" u="none" strike="noStrike" cap="none" normalizeH="0" baseline="0" dirty="0">
                <a:ln>
                  <a:noFill/>
                </a:ln>
                <a:effectLst/>
                <a:latin typeface="Times New Roman" pitchFamily="18" charset="0"/>
                <a:ea typeface="Calibri" pitchFamily="34" charset="0"/>
                <a:cs typeface="Times New Roman" pitchFamily="18" charset="0"/>
              </a:rPr>
              <a:t>;</a:t>
            </a:r>
          </a:p>
          <a:p>
            <a:pPr marL="0" marR="0" lvl="0" indent="0" algn="justLow" defTabSz="914400" rtl="0" eaLnBrk="1" fontAlgn="base" latinLnBrk="0" hangingPunct="1">
              <a:lnSpc>
                <a:spcPct val="150000"/>
              </a:lnSpc>
              <a:spcBef>
                <a:spcPct val="0"/>
              </a:spcBef>
              <a:spcAft>
                <a:spcPct val="0"/>
              </a:spcAft>
              <a:buClrTx/>
              <a:buSzTx/>
              <a:buFontTx/>
              <a:buNone/>
              <a:tabLst/>
            </a:pPr>
            <a:r>
              <a:rPr lang="en-US" sz="2400" dirty="0">
                <a:latin typeface="Times New Roman" pitchFamily="18" charset="0"/>
                <a:ea typeface="Calibri" pitchFamily="34" charset="0"/>
                <a:cs typeface="Times New Roman" pitchFamily="18" charset="0"/>
              </a:rPr>
              <a:t>2- A</a:t>
            </a:r>
            <a:r>
              <a:rPr kumimoji="0" lang="en-US" sz="2400" u="none" strike="noStrike" cap="none" normalizeH="0" baseline="0" dirty="0">
                <a:ln>
                  <a:noFill/>
                </a:ln>
                <a:effectLst/>
                <a:latin typeface="Times New Roman" pitchFamily="18" charset="0"/>
                <a:ea typeface="Calibri" pitchFamily="34" charset="0"/>
                <a:cs typeface="Times New Roman" pitchFamily="18" charset="0"/>
              </a:rPr>
              <a:t>lveolar echinococcosis, caused by infection with E. </a:t>
            </a:r>
            <a:r>
              <a:rPr kumimoji="0" lang="en-US" sz="2400" u="none" strike="noStrike" cap="none" normalizeH="0" baseline="0" dirty="0" err="1">
                <a:ln>
                  <a:noFill/>
                </a:ln>
                <a:effectLst/>
                <a:latin typeface="Times New Roman" pitchFamily="18" charset="0"/>
                <a:ea typeface="Calibri" pitchFamily="34" charset="0"/>
                <a:cs typeface="Times New Roman" pitchFamily="18" charset="0"/>
              </a:rPr>
              <a:t>multilocularis</a:t>
            </a:r>
            <a:r>
              <a:rPr kumimoji="0" lang="en-US" sz="2400" u="none" strike="noStrike" cap="none" normalizeH="0" baseline="0" dirty="0">
                <a:ln>
                  <a:noFill/>
                </a:ln>
                <a:effectLst/>
                <a:latin typeface="Times New Roman" pitchFamily="18" charset="0"/>
                <a:ea typeface="Calibri" pitchFamily="34" charset="0"/>
                <a:cs typeface="Times New Roman"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6C2506-4E56-B9C9-E462-8D1E10CD96BA}"/>
              </a:ext>
            </a:extLst>
          </p:cNvPr>
          <p:cNvSpPr txBox="1"/>
          <p:nvPr/>
        </p:nvSpPr>
        <p:spPr>
          <a:xfrm>
            <a:off x="215516" y="476672"/>
            <a:ext cx="8712968" cy="5011949"/>
          </a:xfrm>
          <a:prstGeom prst="rect">
            <a:avLst/>
          </a:prstGeom>
          <a:noFill/>
        </p:spPr>
        <p:txBody>
          <a:bodyPr wrap="square">
            <a:spAutoFit/>
          </a:bodyPr>
          <a:lstStyle/>
          <a:p>
            <a:pPr marL="0" marR="0" lvl="0" indent="0" algn="justLow" defTabSz="914400" rtl="0" eaLnBrk="1" fontAlgn="base" latinLnBrk="0" hangingPunct="1">
              <a:lnSpc>
                <a:spcPct val="150000"/>
              </a:lnSpc>
              <a:spcBef>
                <a:spcPct val="0"/>
              </a:spcBef>
              <a:spcAft>
                <a:spcPct val="0"/>
              </a:spcAft>
              <a:buClrTx/>
              <a:buSzTx/>
              <a:buFontTx/>
              <a:buNone/>
              <a:tabLst/>
              <a:defRPr/>
            </a:pPr>
            <a:r>
              <a:rPr lang="en-US" sz="2400" dirty="0">
                <a:solidFill>
                  <a:prstClr val="white"/>
                </a:solidFill>
                <a:latin typeface="Times New Roman" pitchFamily="18" charset="0"/>
                <a:ea typeface="Calibri" pitchFamily="34" charset="0"/>
                <a:cs typeface="Times New Roman" pitchFamily="18" charset="0"/>
              </a:rPr>
              <a:t>3- </a:t>
            </a:r>
            <a:r>
              <a:rPr kumimoji="0" lang="en-US" sz="2400" b="0" i="0" u="none" strike="noStrike" kern="1200" cap="none" spc="0" normalizeH="0" baseline="0" noProof="0" dirty="0">
                <a:ln>
                  <a:noFill/>
                </a:ln>
                <a:solidFill>
                  <a:prstClr val="white"/>
                </a:solidFill>
                <a:effectLst/>
                <a:uLnTx/>
                <a:uFillTx/>
                <a:latin typeface="Times New Roman" pitchFamily="18" charset="0"/>
                <a:ea typeface="Calibri" pitchFamily="34" charset="0"/>
                <a:cs typeface="Times New Roman" pitchFamily="18" charset="0"/>
              </a:rPr>
              <a:t>two forms of neotropical echinococcosis: polycystic caused by infection with E.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Calibri" pitchFamily="34" charset="0"/>
                <a:cs typeface="Times New Roman" pitchFamily="18" charset="0"/>
              </a:rPr>
              <a:t>vogeli</a:t>
            </a:r>
            <a:r>
              <a:rPr kumimoji="0" lang="en-US" sz="2400" b="0" i="0" u="none" strike="noStrike" kern="1200" cap="none" spc="0" normalizeH="0" baseline="0" noProof="0" dirty="0">
                <a:ln>
                  <a:noFill/>
                </a:ln>
                <a:solidFill>
                  <a:prstClr val="white"/>
                </a:solidFill>
                <a:effectLst/>
                <a:uLnTx/>
                <a:uFillTx/>
                <a:latin typeface="Times New Roman" pitchFamily="18" charset="0"/>
                <a:ea typeface="Calibri" pitchFamily="34" charset="0"/>
                <a:cs typeface="Times New Roman" pitchFamily="18" charset="0"/>
              </a:rPr>
              <a:t>; and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Calibri" pitchFamily="34" charset="0"/>
                <a:cs typeface="Times New Roman" pitchFamily="18" charset="0"/>
              </a:rPr>
              <a:t>unicystic</a:t>
            </a:r>
            <a:r>
              <a:rPr kumimoji="0" lang="en-US" sz="2400" b="0" i="0" u="none" strike="noStrike" kern="1200" cap="none" spc="0" normalizeH="0" baseline="0" noProof="0" dirty="0">
                <a:ln>
                  <a:noFill/>
                </a:ln>
                <a:solidFill>
                  <a:prstClr val="white"/>
                </a:solidFill>
                <a:effectLst/>
                <a:uLnTx/>
                <a:uFillTx/>
                <a:latin typeface="Times New Roman" pitchFamily="18" charset="0"/>
                <a:ea typeface="Calibri" pitchFamily="34" charset="0"/>
                <a:cs typeface="Times New Roman" pitchFamily="18" charset="0"/>
              </a:rPr>
              <a:t> caused by E. </a:t>
            </a:r>
            <a:r>
              <a:rPr kumimoji="0" lang="en-US" sz="2400" b="0" i="0" u="none" strike="noStrike" kern="1200" cap="none" spc="0" normalizeH="0" baseline="0" noProof="0" dirty="0" err="1">
                <a:ln>
                  <a:noFill/>
                </a:ln>
                <a:solidFill>
                  <a:prstClr val="white"/>
                </a:solidFill>
                <a:effectLst/>
                <a:uLnTx/>
                <a:uFillTx/>
                <a:latin typeface="Times New Roman" pitchFamily="18" charset="0"/>
                <a:ea typeface="Calibri" pitchFamily="34" charset="0"/>
                <a:cs typeface="Times New Roman" pitchFamily="18" charset="0"/>
              </a:rPr>
              <a:t>oligarthrus</a:t>
            </a:r>
            <a:r>
              <a:rPr kumimoji="0" lang="en-US" sz="2400" b="0" i="0" u="none" strike="noStrike" kern="1200" cap="none" spc="0" normalizeH="0" baseline="0" noProof="0" dirty="0">
                <a:ln>
                  <a:noFill/>
                </a:ln>
                <a:solidFill>
                  <a:prstClr val="white"/>
                </a:solidFill>
                <a:effectLst/>
                <a:uLnTx/>
                <a:uFillTx/>
                <a:latin typeface="Times New Roman" pitchFamily="18" charset="0"/>
                <a:ea typeface="Calibri" pitchFamily="34" charset="0"/>
                <a:cs typeface="Times New Roman" pitchFamily="18" charset="0"/>
              </a:rPr>
              <a:t>.</a:t>
            </a:r>
          </a:p>
          <a:p>
            <a:pPr marL="0" marR="0" lvl="0" indent="0" algn="justLow"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imes New Roman" pitchFamily="18" charset="0"/>
                <a:ea typeface="Calibri" pitchFamily="34" charset="0"/>
                <a:cs typeface="Times New Roman" pitchFamily="18" charset="0"/>
              </a:rPr>
              <a:t>The two most important forms, which are of medical and public health relevance in humans, are cystic echinococcosis (CE) and alveolar echinococcosis (AE).</a:t>
            </a:r>
            <a:endParaRPr lang="en-US" sz="2400" dirty="0">
              <a:solidFill>
                <a:prstClr val="white"/>
              </a:solidFill>
              <a:latin typeface="Times New Roman" pitchFamily="18" charset="0"/>
              <a:cs typeface="Times New Roman" pitchFamily="18" charset="0"/>
            </a:endParaRPr>
          </a:p>
          <a:p>
            <a:pPr marL="0" marR="0" lvl="0" indent="0" algn="justLow" defTabSz="914400" rtl="0" eaLnBrk="1" fontAlgn="base" latinLnBrk="0" hangingPunct="1">
              <a:lnSpc>
                <a:spcPct val="150000"/>
              </a:lnSpc>
              <a:spcBef>
                <a:spcPct val="0"/>
              </a:spcBef>
              <a:spcAft>
                <a:spcPct val="0"/>
              </a:spcAft>
              <a:buClrTx/>
              <a:buSzTx/>
              <a:buFontTx/>
              <a:buNone/>
              <a:tabLst/>
              <a:defRPr/>
            </a:pPr>
            <a:endParaRPr lang="en-US" sz="2400" b="1" i="0" dirty="0">
              <a:effectLst/>
              <a:latin typeface="Times New Roman" panose="02020603050405020304" pitchFamily="18" charset="0"/>
              <a:cs typeface="Times New Roman" panose="02020603050405020304" pitchFamily="18" charset="0"/>
            </a:endParaRPr>
          </a:p>
          <a:p>
            <a:pPr algn="just" rtl="0">
              <a:lnSpc>
                <a:spcPct val="150000"/>
              </a:lnSpc>
            </a:pPr>
            <a:r>
              <a:rPr lang="en-US" sz="2400" b="1" i="0" dirty="0">
                <a:effectLst/>
                <a:latin typeface="Times New Roman" panose="02020603050405020304" pitchFamily="18" charset="0"/>
                <a:cs typeface="Times New Roman" panose="02020603050405020304" pitchFamily="18" charset="0"/>
              </a:rPr>
              <a:t>Transmission</a:t>
            </a:r>
          </a:p>
          <a:p>
            <a:pPr algn="just" rtl="0">
              <a:lnSpc>
                <a:spcPct val="150000"/>
              </a:lnSpc>
            </a:pPr>
            <a:r>
              <a:rPr lang="en-US" sz="2400" b="0" i="0" dirty="0">
                <a:effectLst/>
                <a:latin typeface="Times New Roman" panose="02020603050405020304" pitchFamily="18" charset="0"/>
                <a:cs typeface="Times New Roman" panose="02020603050405020304" pitchFamily="18" charset="0"/>
              </a:rPr>
              <a:t>1- Ingesting the parasite eggs in contaminated food and water, and the parasite then develops into larval stages in the viscera.</a:t>
            </a:r>
          </a:p>
        </p:txBody>
      </p:sp>
    </p:spTree>
    <p:extLst>
      <p:ext uri="{BB962C8B-B14F-4D97-AF65-F5344CB8AC3E}">
        <p14:creationId xmlns:p14="http://schemas.microsoft.com/office/powerpoint/2010/main" val="91034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F2E2B-F512-9A24-BF8F-630ECBDF36CF}"/>
              </a:ext>
            </a:extLst>
          </p:cNvPr>
          <p:cNvSpPr txBox="1"/>
          <p:nvPr/>
        </p:nvSpPr>
        <p:spPr>
          <a:xfrm>
            <a:off x="47538" y="188640"/>
            <a:ext cx="9109990" cy="579967"/>
          </a:xfrm>
          <a:prstGeom prst="rect">
            <a:avLst/>
          </a:prstGeom>
          <a:noFill/>
        </p:spPr>
        <p:txBody>
          <a:bodyPr wrap="square">
            <a:spAutoFit/>
          </a:bodyPr>
          <a:lstStyle/>
          <a:p>
            <a:pPr algn="just" rtl="0">
              <a:lnSpc>
                <a:spcPct val="150000"/>
              </a:lnSpc>
            </a:pPr>
            <a:r>
              <a:rPr lang="en-US" sz="2400" b="0" i="0" dirty="0">
                <a:effectLst/>
                <a:latin typeface="Times New Roman" panose="02020603050405020304" pitchFamily="18" charset="0"/>
                <a:cs typeface="Times New Roman" panose="02020603050405020304" pitchFamily="18" charset="0"/>
              </a:rPr>
              <a:t>Life Cycle</a:t>
            </a:r>
          </a:p>
        </p:txBody>
      </p:sp>
      <p:pic>
        <p:nvPicPr>
          <p:cNvPr id="2" name="Picture 1">
            <a:extLst>
              <a:ext uri="{FF2B5EF4-FFF2-40B4-BE49-F238E27FC236}">
                <a16:creationId xmlns:a16="http://schemas.microsoft.com/office/drawing/2014/main" id="{79F6CCA9-315D-5222-98BD-1CDCFCB5404B}"/>
              </a:ext>
            </a:extLst>
          </p:cNvPr>
          <p:cNvPicPr>
            <a:picLocks noChangeAspect="1"/>
          </p:cNvPicPr>
          <p:nvPr/>
        </p:nvPicPr>
        <p:blipFill>
          <a:blip r:embed="rId2"/>
          <a:stretch>
            <a:fillRect/>
          </a:stretch>
        </p:blipFill>
        <p:spPr>
          <a:xfrm>
            <a:off x="0" y="797063"/>
            <a:ext cx="9144000" cy="6060937"/>
          </a:xfrm>
          <a:prstGeom prst="rect">
            <a:avLst/>
          </a:prstGeom>
        </p:spPr>
      </p:pic>
    </p:spTree>
    <p:extLst>
      <p:ext uri="{BB962C8B-B14F-4D97-AF65-F5344CB8AC3E}">
        <p14:creationId xmlns:p14="http://schemas.microsoft.com/office/powerpoint/2010/main" val="2233031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E63DF-A901-D2FB-D47E-2696FD26A94C}"/>
              </a:ext>
            </a:extLst>
          </p:cNvPr>
          <p:cNvPicPr>
            <a:picLocks noChangeAspect="1"/>
          </p:cNvPicPr>
          <p:nvPr/>
        </p:nvPicPr>
        <p:blipFill>
          <a:blip r:embed="rId2"/>
          <a:stretch>
            <a:fillRect/>
          </a:stretch>
        </p:blipFill>
        <p:spPr>
          <a:xfrm>
            <a:off x="42277" y="0"/>
            <a:ext cx="905944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640732"/>
            <a:ext cx="9036496" cy="5115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000" b="1" i="1" u="none" strike="noStrike" cap="none" normalizeH="0" baseline="0" dirty="0">
                <a:ln>
                  <a:noFill/>
                </a:ln>
                <a:effectLst/>
                <a:latin typeface="Times New Roman" pitchFamily="18" charset="0"/>
                <a:ea typeface="Calibri" pitchFamily="34" charset="0"/>
                <a:cs typeface="Times New Roman" pitchFamily="18" charset="0"/>
              </a:rPr>
              <a:t>Clinical sings </a:t>
            </a:r>
            <a:endParaRPr kumimoji="0" lang="en-US" sz="2000" b="1" i="1" u="none" strike="noStrike" cap="none" normalizeH="0" baseline="0" dirty="0">
              <a:ln>
                <a:noFill/>
              </a:ln>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000" u="none" strike="noStrike" cap="none" normalizeH="0" baseline="0" dirty="0">
                <a:ln>
                  <a:noFill/>
                </a:ln>
                <a:effectLst/>
                <a:latin typeface="Times New Roman" pitchFamily="18" charset="0"/>
                <a:ea typeface="Calibri" pitchFamily="34" charset="0"/>
                <a:cs typeface="Times New Roman" pitchFamily="18" charset="0"/>
              </a:rPr>
              <a:t>1- Echinococcus </a:t>
            </a:r>
            <a:r>
              <a:rPr kumimoji="0" lang="en-US" sz="2000" u="none" strike="noStrike" cap="none" normalizeH="0" baseline="0" dirty="0" err="1">
                <a:ln>
                  <a:noFill/>
                </a:ln>
                <a:effectLst/>
                <a:latin typeface="Times New Roman" pitchFamily="18" charset="0"/>
                <a:ea typeface="Calibri" pitchFamily="34" charset="0"/>
                <a:cs typeface="Times New Roman" pitchFamily="18" charset="0"/>
              </a:rPr>
              <a:t>granulosus</a:t>
            </a:r>
            <a:r>
              <a:rPr kumimoji="0" lang="en-US" sz="2000" u="none" strike="noStrike" cap="none" normalizeH="0" baseline="0" dirty="0">
                <a:ln>
                  <a:noFill/>
                </a:ln>
                <a:effectLst/>
                <a:latin typeface="Times New Roman" pitchFamily="18" charset="0"/>
                <a:ea typeface="Calibri" pitchFamily="34" charset="0"/>
                <a:cs typeface="Times New Roman" pitchFamily="18" charset="0"/>
              </a:rPr>
              <a:t> infections often remain asymptomatic for years before the cysts grow large enough to cause symptoms in the affected organs. </a:t>
            </a:r>
          </a:p>
          <a:p>
            <a:pPr marL="0" marR="0" lvl="0" indent="0" algn="justLow" defTabSz="914400" rtl="0" eaLnBrk="0" fontAlgn="base" latinLnBrk="0" hangingPunct="0">
              <a:lnSpc>
                <a:spcPct val="150000"/>
              </a:lnSpc>
              <a:spcBef>
                <a:spcPct val="0"/>
              </a:spcBef>
              <a:spcAft>
                <a:spcPct val="0"/>
              </a:spcAft>
              <a:buClrTx/>
              <a:buSzTx/>
              <a:buFontTx/>
              <a:buNone/>
              <a:tabLst/>
            </a:pPr>
            <a:r>
              <a:rPr lang="en-US" sz="2000" dirty="0">
                <a:latin typeface="Times New Roman" pitchFamily="18" charset="0"/>
                <a:ea typeface="Calibri" pitchFamily="34" charset="0"/>
                <a:cs typeface="Times New Roman" pitchFamily="18" charset="0"/>
              </a:rPr>
              <a:t>2- </a:t>
            </a:r>
            <a:r>
              <a:rPr kumimoji="0" lang="en-US" sz="2000" u="none" strike="noStrike" cap="none" normalizeH="0" baseline="0" dirty="0">
                <a:ln>
                  <a:noFill/>
                </a:ln>
                <a:effectLst/>
                <a:latin typeface="Times New Roman" pitchFamily="18" charset="0"/>
                <a:ea typeface="Calibri" pitchFamily="34" charset="0"/>
                <a:cs typeface="Times New Roman" pitchFamily="18" charset="0"/>
              </a:rPr>
              <a:t>The rate at which symptoms appear typically depends on the location of the cyst. Hepatic and pulmonary signs/symptoms are the most common clinical manifestations, as these are the most common sites for cysts to develop,.</a:t>
            </a:r>
          </a:p>
          <a:p>
            <a:pPr marL="0" marR="0" lvl="0" indent="0" algn="justLow" defTabSz="914400" rtl="0" eaLnBrk="0" fontAlgn="base" latinLnBrk="0" hangingPunct="0">
              <a:lnSpc>
                <a:spcPct val="150000"/>
              </a:lnSpc>
              <a:spcBef>
                <a:spcPct val="0"/>
              </a:spcBef>
              <a:spcAft>
                <a:spcPct val="0"/>
              </a:spcAft>
              <a:buClrTx/>
              <a:buSzTx/>
              <a:buFontTx/>
              <a:buNone/>
              <a:tabLst/>
            </a:pPr>
            <a:r>
              <a:rPr lang="en-US" sz="2000" dirty="0">
                <a:latin typeface="Times New Roman" pitchFamily="18" charset="0"/>
                <a:ea typeface="Calibri" pitchFamily="34" charset="0"/>
                <a:cs typeface="Times New Roman" pitchFamily="18" charset="0"/>
              </a:rPr>
              <a:t>3- </a:t>
            </a:r>
            <a:r>
              <a:rPr kumimoji="0" lang="en-US" sz="2000" u="none" strike="noStrike" cap="none" normalizeH="0" baseline="0" dirty="0">
                <a:ln>
                  <a:noFill/>
                </a:ln>
                <a:effectLst/>
                <a:latin typeface="Times New Roman" pitchFamily="18" charset="0"/>
                <a:ea typeface="Calibri" pitchFamily="34" charset="0"/>
                <a:cs typeface="Times New Roman" pitchFamily="18" charset="0"/>
              </a:rPr>
              <a:t>other organs (spleen, kidneys, heart, bone, and central nervous system, including the brain and eyes) can also be involved, with resulting symptoms.</a:t>
            </a:r>
          </a:p>
          <a:p>
            <a:pPr marL="0" marR="0" lvl="0" indent="0" algn="justLow" defTabSz="914400" rtl="0" eaLnBrk="0" fontAlgn="base" latinLnBrk="0" hangingPunct="0">
              <a:lnSpc>
                <a:spcPct val="150000"/>
              </a:lnSpc>
              <a:spcBef>
                <a:spcPct val="0"/>
              </a:spcBef>
              <a:spcAft>
                <a:spcPct val="0"/>
              </a:spcAft>
              <a:buClrTx/>
              <a:buSzTx/>
              <a:buFontTx/>
              <a:buNone/>
              <a:tabLst/>
            </a:pPr>
            <a:r>
              <a:rPr lang="en-US" sz="2000">
                <a:latin typeface="Times New Roman" pitchFamily="18" charset="0"/>
                <a:ea typeface="Calibri" pitchFamily="34" charset="0"/>
                <a:cs typeface="Times New Roman" pitchFamily="18" charset="0"/>
              </a:rPr>
              <a:t>4- </a:t>
            </a:r>
            <a:r>
              <a:rPr kumimoji="0" lang="en-US" sz="2000" u="none" strike="noStrike" cap="none" normalizeH="0" baseline="0">
                <a:ln>
                  <a:noFill/>
                </a:ln>
                <a:effectLst/>
                <a:latin typeface="Times New Roman" pitchFamily="18" charset="0"/>
                <a:ea typeface="Calibri" pitchFamily="34" charset="0"/>
                <a:cs typeface="Times New Roman" pitchFamily="18" charset="0"/>
              </a:rPr>
              <a:t> </a:t>
            </a:r>
            <a:r>
              <a:rPr kumimoji="0" lang="en-US" sz="2000" u="none" strike="noStrike" cap="none" normalizeH="0" baseline="0" dirty="0">
                <a:ln>
                  <a:noFill/>
                </a:ln>
                <a:effectLst/>
                <a:latin typeface="Times New Roman" pitchFamily="18" charset="0"/>
                <a:ea typeface="Calibri" pitchFamily="34" charset="0"/>
                <a:cs typeface="Times New Roman" pitchFamily="18" charset="0"/>
              </a:rPr>
              <a:t>Rupture of the cysts can produce a host reaction manifesting as fever, urticaria, eosinophilia, and potentially anaphylactic shock; rupture of the cyst may also lead to cyst dissemination</a:t>
            </a:r>
            <a:r>
              <a:rPr kumimoji="0" lang="en-US" sz="2000" b="1" i="1" u="none" strike="noStrike" cap="none" normalizeH="0" baseline="0" dirty="0">
                <a:ln>
                  <a:noFill/>
                </a:ln>
                <a:effectLst/>
                <a:latin typeface="Times New Roman" pitchFamily="18" charset="0"/>
                <a:ea typeface="Calibri" pitchFamily="34" charset="0"/>
                <a:cs typeface="Times New Roman" pitchFamily="18" charset="0"/>
              </a:rPr>
              <a:t>.</a:t>
            </a:r>
            <a:endParaRPr kumimoji="0" lang="en-US" sz="2000" b="0" i="0" u="none" strike="noStrike" cap="none" normalizeH="0" baseline="0" dirty="0">
              <a:ln>
                <a:noFill/>
              </a:ln>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42844" y="332656"/>
            <a:ext cx="8858312" cy="55659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u="none" strike="noStrike" cap="none" normalizeH="0" baseline="0" dirty="0">
                <a:ln>
                  <a:noFill/>
                </a:ln>
                <a:effectLst/>
                <a:latin typeface="Times New Roman" pitchFamily="18" charset="0"/>
                <a:ea typeface="Calibri" pitchFamily="34" charset="0"/>
                <a:cs typeface="Times New Roman" pitchFamily="18" charset="0"/>
              </a:rPr>
              <a:t>Echinococcus </a:t>
            </a:r>
            <a:r>
              <a:rPr kumimoji="0" lang="en-US" sz="2400" u="none" strike="noStrike" cap="none" normalizeH="0" baseline="0" dirty="0" err="1">
                <a:ln>
                  <a:noFill/>
                </a:ln>
                <a:effectLst/>
                <a:latin typeface="Times New Roman" pitchFamily="18" charset="0"/>
                <a:ea typeface="Calibri" pitchFamily="34" charset="0"/>
                <a:cs typeface="Times New Roman" pitchFamily="18" charset="0"/>
              </a:rPr>
              <a:t>multilocularis</a:t>
            </a:r>
            <a:r>
              <a:rPr kumimoji="0" lang="en-US" sz="2400" u="none" strike="noStrike" cap="none" normalizeH="0" baseline="0" dirty="0">
                <a:ln>
                  <a:noFill/>
                </a:ln>
                <a:effectLst/>
                <a:latin typeface="Times New Roman" pitchFamily="18" charset="0"/>
                <a:ea typeface="Calibri" pitchFamily="34" charset="0"/>
                <a:cs typeface="Times New Roman" pitchFamily="18" charset="0"/>
              </a:rPr>
              <a:t> affects the liver as a slow growing, destructive tumor, often with abdominal pain and biliary obstruction being the only manifestations evident in early infection. This may be misdiagnosed as liver cancer. Rarely, metastatic lesions into the lungs, spleen, and brain occur. Untreated infections have a high fatality rate.</a:t>
            </a:r>
          </a:p>
          <a:p>
            <a:pPr marL="0" marR="0" lvl="0" indent="0" algn="justLow" defTabSz="914400" rtl="0" eaLnBrk="1" fontAlgn="base" latinLnBrk="0" hangingPunct="1">
              <a:lnSpc>
                <a:spcPct val="150000"/>
              </a:lnSpc>
              <a:spcBef>
                <a:spcPct val="0"/>
              </a:spcBef>
              <a:spcAft>
                <a:spcPct val="0"/>
              </a:spcAft>
              <a:buClrTx/>
              <a:buSzTx/>
              <a:buFontTx/>
              <a:buNone/>
              <a:tabLst/>
            </a:pPr>
            <a:endParaRPr kumimoji="0" lang="en-US" sz="2400" u="none" strike="noStrike" cap="none" normalizeH="0" baseline="0" dirty="0">
              <a:ln>
                <a:noFill/>
              </a:ln>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u="none" strike="noStrike" cap="none" normalizeH="0" baseline="0" dirty="0">
                <a:ln>
                  <a:noFill/>
                </a:ln>
                <a:effectLst/>
                <a:latin typeface="Times New Roman" pitchFamily="18" charset="0"/>
                <a:ea typeface="Calibri" pitchFamily="34" charset="0"/>
                <a:cs typeface="Times New Roman" pitchFamily="18" charset="0"/>
              </a:rPr>
              <a:t>Echinococcus </a:t>
            </a:r>
            <a:r>
              <a:rPr kumimoji="0" lang="en-US" sz="2400" u="none" strike="noStrike" cap="none" normalizeH="0" baseline="0" dirty="0" err="1">
                <a:ln>
                  <a:noFill/>
                </a:ln>
                <a:effectLst/>
                <a:latin typeface="Times New Roman" pitchFamily="18" charset="0"/>
                <a:ea typeface="Calibri" pitchFamily="34" charset="0"/>
                <a:cs typeface="Times New Roman" pitchFamily="18" charset="0"/>
              </a:rPr>
              <a:t>vogeli</a:t>
            </a:r>
            <a:r>
              <a:rPr kumimoji="0" lang="en-US" sz="2400" u="none" strike="noStrike" cap="none" normalizeH="0" baseline="0" dirty="0">
                <a:ln>
                  <a:noFill/>
                </a:ln>
                <a:effectLst/>
                <a:latin typeface="Times New Roman" pitchFamily="18" charset="0"/>
                <a:ea typeface="Calibri" pitchFamily="34" charset="0"/>
                <a:cs typeface="Times New Roman" pitchFamily="18" charset="0"/>
              </a:rPr>
              <a:t> affects mainly the liver, where it acts as a slow growing tumor; secondary cystic development is common. Too few cases of E. </a:t>
            </a:r>
            <a:r>
              <a:rPr kumimoji="0" lang="en-US" sz="2400" u="none" strike="noStrike" cap="none" normalizeH="0" baseline="0" dirty="0" err="1">
                <a:ln>
                  <a:noFill/>
                </a:ln>
                <a:effectLst/>
                <a:latin typeface="Times New Roman" pitchFamily="18" charset="0"/>
                <a:ea typeface="Calibri" pitchFamily="34" charset="0"/>
                <a:cs typeface="Times New Roman" pitchFamily="18" charset="0"/>
              </a:rPr>
              <a:t>oligarthrus</a:t>
            </a:r>
            <a:r>
              <a:rPr kumimoji="0" lang="en-US" sz="2400" u="none" strike="noStrike" cap="none" normalizeH="0" baseline="0" dirty="0">
                <a:ln>
                  <a:noFill/>
                </a:ln>
                <a:effectLst/>
                <a:latin typeface="Times New Roman" pitchFamily="18" charset="0"/>
                <a:ea typeface="Calibri" pitchFamily="34" charset="0"/>
                <a:cs typeface="Times New Roman" pitchFamily="18" charset="0"/>
              </a:rPr>
              <a:t> have been reported for characterization of its clinical presentation.</a:t>
            </a:r>
            <a:r>
              <a:rPr kumimoji="0" lang="en-US" sz="240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a:t>
            </a:r>
            <a:endParaRPr kumimoji="0" lang="en-US" sz="240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9F2C8-4C2B-12AF-5317-B75483BFE6E3}"/>
              </a:ext>
            </a:extLst>
          </p:cNvPr>
          <p:cNvSpPr txBox="1"/>
          <p:nvPr/>
        </p:nvSpPr>
        <p:spPr>
          <a:xfrm>
            <a:off x="170892" y="369027"/>
            <a:ext cx="8802216" cy="5565947"/>
          </a:xfrm>
          <a:prstGeom prst="rect">
            <a:avLst/>
          </a:prstGeom>
          <a:noFill/>
        </p:spPr>
        <p:txBody>
          <a:bodyPr wrap="square">
            <a:spAutoFit/>
          </a:bodyPr>
          <a:lstStyle/>
          <a:p>
            <a:pPr algn="just" rtl="0">
              <a:lnSpc>
                <a:spcPct val="150000"/>
              </a:lnSpc>
            </a:pPr>
            <a:r>
              <a:rPr lang="en-US" sz="2400" dirty="0">
                <a:latin typeface="Times New Roman" panose="02020603050405020304" pitchFamily="18" charset="0"/>
                <a:cs typeface="Times New Roman" panose="02020603050405020304" pitchFamily="18" charset="0"/>
              </a:rPr>
              <a:t>Diagnostic Tests</a:t>
            </a:r>
          </a:p>
          <a:p>
            <a:pPr algn="just" rtl="0">
              <a:lnSpc>
                <a:spcPct val="150000"/>
              </a:lnSpc>
            </a:pPr>
            <a:r>
              <a:rPr lang="en-US" sz="2400" dirty="0">
                <a:latin typeface="Times New Roman" panose="02020603050405020304" pitchFamily="18" charset="0"/>
                <a:cs typeface="Times New Roman" panose="02020603050405020304" pitchFamily="18" charset="0"/>
              </a:rPr>
              <a:t>The health care provider will perform a physical exam and ask about the symptoms.</a:t>
            </a:r>
          </a:p>
          <a:p>
            <a:pPr algn="just" rtl="0">
              <a:lnSpc>
                <a:spcPct val="150000"/>
              </a:lnSpc>
            </a:pPr>
            <a:r>
              <a:rPr lang="en-US" sz="2400" dirty="0">
                <a:latin typeface="Times New Roman" panose="02020603050405020304" pitchFamily="18" charset="0"/>
                <a:cs typeface="Times New Roman" panose="02020603050405020304" pitchFamily="18" charset="0"/>
              </a:rPr>
              <a:t>1- X-ray, echocardiogram, CT scan, PET scan, or ultrasound to view the cysts</a:t>
            </a:r>
          </a:p>
          <a:p>
            <a:pPr algn="just" rtl="0">
              <a:lnSpc>
                <a:spcPct val="150000"/>
              </a:lnSpc>
            </a:pPr>
            <a:r>
              <a:rPr lang="en-US" sz="2400" dirty="0">
                <a:latin typeface="Times New Roman" panose="02020603050405020304" pitchFamily="18" charset="0"/>
                <a:cs typeface="Times New Roman" panose="02020603050405020304" pitchFamily="18" charset="0"/>
              </a:rPr>
              <a:t>2- Blood tests, such as enzyme-linked immunoassay (ELISA), liver function tests</a:t>
            </a:r>
          </a:p>
          <a:p>
            <a:pPr algn="just" rtl="0">
              <a:lnSpc>
                <a:spcPct val="150000"/>
              </a:lnSpc>
            </a:pPr>
            <a:r>
              <a:rPr lang="en-US" sz="2400" dirty="0">
                <a:latin typeface="Times New Roman" panose="02020603050405020304" pitchFamily="18" charset="0"/>
                <a:cs typeface="Times New Roman" panose="02020603050405020304" pitchFamily="18" charset="0"/>
              </a:rPr>
              <a:t>3- Fine needle aspiration biopsy</a:t>
            </a:r>
          </a:p>
          <a:p>
            <a:pPr algn="just" rtl="0">
              <a:lnSpc>
                <a:spcPct val="150000"/>
              </a:lnSpc>
            </a:pPr>
            <a:r>
              <a:rPr lang="en-US" sz="2400" dirty="0">
                <a:latin typeface="Times New Roman" panose="02020603050405020304" pitchFamily="18" charset="0"/>
                <a:cs typeface="Times New Roman" panose="02020603050405020304" pitchFamily="18" charset="0"/>
              </a:rPr>
              <a:t>Most often, echinococcosis cysts do not cause symptoms and are found when an imaging test is done for another reason.</a:t>
            </a:r>
            <a:endParaRPr lang="en-US"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928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162</TotalTime>
  <Words>658</Words>
  <Application>Microsoft Office PowerPoint</Application>
  <PresentationFormat>On-screen Show (4:3)</PresentationFormat>
  <Paragraphs>35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Century Gothic</vt:lpstr>
      <vt:lpstr>Times New Roman</vt:lpstr>
      <vt:lpstr>Wingdings 3</vt:lpstr>
      <vt:lpstr>Ion</vt:lpstr>
      <vt:lpstr>    Echinococcosis by Dr. Hussein AlNaji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Updatesofts Forums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Toxoplasmosis by Dr. Hussein AlNaji  </dc:title>
  <dc:creator>acer</dc:creator>
  <cp:lastModifiedBy>MA19557</cp:lastModifiedBy>
  <cp:revision>11</cp:revision>
  <dcterms:created xsi:type="dcterms:W3CDTF">2017-04-12T19:11:40Z</dcterms:created>
  <dcterms:modified xsi:type="dcterms:W3CDTF">2024-05-05T21:17:04Z</dcterms:modified>
</cp:coreProperties>
</file>